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0" r:id="rId2"/>
    <p:sldId id="300" r:id="rId3"/>
    <p:sldId id="301" r:id="rId4"/>
    <p:sldId id="271" r:id="rId5"/>
    <p:sldId id="276" r:id="rId6"/>
    <p:sldId id="277" r:id="rId7"/>
    <p:sldId id="278" r:id="rId8"/>
    <p:sldId id="285" r:id="rId9"/>
    <p:sldId id="289" r:id="rId10"/>
    <p:sldId id="290" r:id="rId11"/>
    <p:sldId id="29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6" d="100"/>
          <a:sy n="126" d="100"/>
        </p:scale>
        <p:origin x="672" y="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48BE4A-4ADA-4611-9EB2-8FB3BAD30668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52BC05-4159-4A2D-B62F-CE59B32869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07539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r>
              <a:rPr lang="zh-CN" altLang="en-US" dirty="0"/>
              <a:t>这篇文章研究了运动区域的</a:t>
            </a:r>
            <a:r>
              <a:rPr lang="en-US" altLang="zh-CN" dirty="0"/>
              <a:t>Delta</a:t>
            </a:r>
            <a:r>
              <a:rPr lang="zh-CN" altLang="en-US" dirty="0"/>
              <a:t>波段振荡如何预测手部选择。在实验中，参与者需要选择使用左手或右手来快速伸手触及出现的视觉目标。研究人员通过脑电图（</a:t>
            </a:r>
            <a:r>
              <a:rPr lang="en-US" altLang="zh-CN" dirty="0"/>
              <a:t>EEG</a:t>
            </a:r>
            <a:r>
              <a:rPr lang="zh-CN" altLang="en-US" dirty="0"/>
              <a:t>）记录了参与者的脑活动，特别关注</a:t>
            </a:r>
            <a:r>
              <a:rPr lang="en-US" altLang="zh-CN" dirty="0"/>
              <a:t>Delta</a:t>
            </a:r>
            <a:r>
              <a:rPr lang="zh-CN" altLang="en-US" dirty="0"/>
              <a:t>波（</a:t>
            </a:r>
            <a:r>
              <a:rPr lang="en-US" altLang="zh-CN" dirty="0"/>
              <a:t>2–4Hz</a:t>
            </a:r>
            <a:r>
              <a:rPr lang="zh-CN" altLang="en-US" dirty="0"/>
              <a:t>）的振荡相位，发现手部选择以及反应时间与目标出现时刻的</a:t>
            </a:r>
            <a:r>
              <a:rPr lang="en-US" altLang="zh-CN" dirty="0"/>
              <a:t>Delta</a:t>
            </a:r>
            <a:r>
              <a:rPr lang="zh-CN" altLang="en-US" dirty="0"/>
              <a:t>波相位强相关，尤其是在对侧的运动区域。这一研究表明，运动区域的神经元兴奋性是手部选择的一个调节因素，独立于传统的决策变量。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76481-ABB5-47FF-8A54-213CD55FB79C}" type="slidenum">
              <a:rPr lang="en-IE" smtClean="0"/>
              <a:t>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9949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更明显？？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76481-ABB5-47FF-8A54-213CD55FB79C}" type="slidenum">
              <a:rPr lang="en-IE" smtClean="0"/>
              <a:t>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98774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0FDB1-FAD9-EB94-9F08-F648740CF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A88B68-465E-9346-5874-DA869B567D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BB518-3E24-12D9-3666-330181FD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1309A-CFA5-A86B-BB99-30BF1598B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179F5-E7FF-3AD8-FED1-93D5E8937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51956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5CDF8-9AB4-5EE7-14A3-7C94C0A3D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12572A-25DB-9414-D9CD-9CF016F4B9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4CB81-CD81-1EDF-C04B-7224C044D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D0D7C-01BF-E9BB-31B5-51919456F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D621B-4186-8310-4B85-71C705AC4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40679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215F18-CB41-9583-3C15-CCB08EE269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EE961-9942-57B7-BF5C-EFB753E714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A74E8-CE05-C775-9A8E-7495FF6AD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0C261-CE6E-B645-297D-4585E50BA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42FD5-BCA4-F485-8363-2B1CAE2EC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57991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AC6DE-790E-8A4D-F3CF-D09311B2F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3E42C-A0D6-E695-7C43-1BED94168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4CA5B-DACF-8035-1229-E127EC154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A6B92-35ED-832E-5018-98558019B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5CD85-EEAC-6C57-DA81-E977B26A2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90187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7ADDF-2C48-6DEB-C3DF-017CCD879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B006E-9805-62C5-D3AA-C110E5185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FF1D5-93A3-A700-23E2-C5D78C602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4C8A7-C031-4B80-B010-5176B15E1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4C447-61F7-1660-A618-5FFBB5D9B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10256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47AC8-79B8-EBB4-0585-D22C15457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90F39-9C62-3C31-50CF-739EEFFAB4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93E121-88CB-C652-75C7-5509E5981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8E6419-869F-3A71-80F3-3CFA42AA3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18A54B-C2EB-05B8-E041-D780F2E40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EC3F2-A330-9F13-0900-A34F432CA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62605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F96EC-3C7C-28DD-FD5F-4C07AA916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EC3B0-45E3-2678-35AE-ACCFB1C97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402969-177A-C59A-5B13-410F9FAFB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046142-9AE8-56DF-838B-7D2189AE8B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182F37-CD32-8C13-5E28-769DA2BB40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48C33E-DCDA-7D1C-7CB5-3D5E4E11F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CDDAC6-7615-E386-6775-5E16B6F3A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53DCCC-B0CF-4A2E-548E-CA210E09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61707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C56C3-DE78-3A87-7686-2E6FAB767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603BA8-D9AF-4720-E92F-67A9385A6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145753-F967-8B50-09E7-B18CA291F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BD5F92-AD0E-65F4-3CF1-4484C7E14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80900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F7BFA3-1A8C-DFCC-E416-1A8EA3F86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3CCE-858D-7F55-D747-3FF8E62E3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3B3C57-9444-2FA6-A077-18AD6ECFD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69663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F6236-0352-FA93-ACBD-B45E22165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0FE71-DFB9-E738-38B2-819197819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55F53F-1529-9489-E21F-F42A44E28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644B3-E46C-5316-7AED-8DE0532D4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EF6FBE-5935-62CA-AF47-ACDFF6DAE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2D69DA-926A-BAE3-D142-024845E1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30842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39047-419A-41B4-9888-24A414CF9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E006EB-2F12-92FB-AAA5-C1690A6FF3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C61800-330C-C7DE-64BF-B387D7E20E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0AD3FB-C278-A479-7CA9-3E1FA210F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9F209C-A027-79AE-1159-4977AB42D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AED46C-B61A-B79F-F60B-88B0AD78F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5338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198A6E-4593-FDCF-9C80-4E6D6E6D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AFFE9-1D1C-C951-ED3B-8931D316F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2DA44-A4D1-F6CD-0601-AE30F59F0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E628EB-4BF1-48D7-9FAB-D8148CDADC1C}" type="datetimeFigureOut">
              <a:rPr lang="en-IE" smtClean="0"/>
              <a:t>18/10/2024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E1B09-E8D0-96AA-2A1C-B60711BC4F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F9CA1-67E3-B34F-3AFE-8292CE05F1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7B1526-A3AA-4C28-9D7C-B6F1258DA4E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29687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68FAD0C-714F-1CCD-E148-83F48AB89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9276" y="497330"/>
            <a:ext cx="4130453" cy="6062957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E" dirty="0"/>
              <a:t>delta-band oscillations (2–4Hz) in motor regions </a:t>
            </a:r>
            <a:r>
              <a:rPr lang="en-IE" dirty="0">
                <a:highlight>
                  <a:srgbClr val="FFFF00"/>
                </a:highlight>
              </a:rPr>
              <a:t>predict </a:t>
            </a:r>
            <a:r>
              <a:rPr lang="en-IE" dirty="0"/>
              <a:t>hand choice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Hand selection and </a:t>
            </a:r>
            <a:r>
              <a:rPr lang="en-US" dirty="0">
                <a:highlight>
                  <a:srgbClr val="FFFF00"/>
                </a:highlight>
              </a:rPr>
              <a:t>RT</a:t>
            </a:r>
            <a:r>
              <a:rPr lang="en-US" dirty="0"/>
              <a:t> were influenced by the phase of delta oscillations at </a:t>
            </a:r>
            <a:r>
              <a:rPr lang="en-US" dirty="0">
                <a:highlight>
                  <a:srgbClr val="FFFF00"/>
                </a:highlight>
              </a:rPr>
              <a:t>target onset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brain excitability modulates action selection</a:t>
            </a:r>
            <a:r>
              <a:rPr lang="en-US" dirty="0">
                <a:highlight>
                  <a:srgbClr val="FFFF00"/>
                </a:highlight>
              </a:rPr>
              <a:t> ,independent </a:t>
            </a:r>
            <a:r>
              <a:rPr lang="en-US" dirty="0"/>
              <a:t>of other decision factors.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*(other paper) not symmetric</a:t>
            </a:r>
          </a:p>
          <a:p>
            <a:pPr algn="l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6E471A-539B-36CC-4EF9-0B68373DB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858"/>
            <a:ext cx="7937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00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DA6B9-DE91-F6B6-AEE6-9E5E2C676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BCP</a:t>
            </a:r>
            <a:endParaRPr lang="en-IE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D0800E7-AF70-4221-FBB9-F2BC07AA07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3802" y="1825625"/>
            <a:ext cx="8564396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713EEA-6AAF-E1FA-21D3-35CA0B18385D}"/>
              </a:ext>
            </a:extLst>
          </p:cNvPr>
          <p:cNvSpPr txBox="1"/>
          <p:nvPr/>
        </p:nvSpPr>
        <p:spPr>
          <a:xfrm>
            <a:off x="7950495" y="6311900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 err="1">
                <a:solidFill>
                  <a:srgbClr val="A709F5"/>
                </a:solidFill>
                <a:effectLst/>
                <a:latin typeface="Menlo"/>
              </a:rPr>
              <a:t>Delta_EOL_FDIBCP.mat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0C8EC2-98EE-D220-6D01-3D44BD8FA005}"/>
              </a:ext>
            </a:extLst>
          </p:cNvPr>
          <p:cNvSpPr txBox="1"/>
          <p:nvPr/>
        </p:nvSpPr>
        <p:spPr>
          <a:xfrm>
            <a:off x="10145073" y="176768"/>
            <a:ext cx="6890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EMG onsite lock</a:t>
            </a:r>
          </a:p>
        </p:txBody>
      </p:sp>
    </p:spTree>
    <p:extLst>
      <p:ext uri="{BB962C8B-B14F-4D97-AF65-F5344CB8AC3E}">
        <p14:creationId xmlns:p14="http://schemas.microsoft.com/office/powerpoint/2010/main" val="1302873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2552C-A24D-E098-1FB4-0FAB9EBEF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AVG C34</a:t>
            </a:r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2C5792-4D10-04EB-6291-D3275D895CDE}"/>
              </a:ext>
            </a:extLst>
          </p:cNvPr>
          <p:cNvSpPr txBox="1"/>
          <p:nvPr/>
        </p:nvSpPr>
        <p:spPr>
          <a:xfrm>
            <a:off x="7950495" y="6311900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 err="1">
                <a:solidFill>
                  <a:srgbClr val="A709F5"/>
                </a:solidFill>
                <a:effectLst/>
                <a:latin typeface="Menlo"/>
              </a:rPr>
              <a:t>Delta_EOL_FDIBCP.mat</a:t>
            </a:r>
            <a:endParaRPr lang="en-IE" sz="1800" b="0" i="0" dirty="0">
              <a:effectLst/>
              <a:latin typeface="Menlo"/>
            </a:endParaRP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2871F9D0-9C0C-517A-F5C4-344EDC1A0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9000" y="2001044"/>
            <a:ext cx="5334000" cy="40005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2A63F2-8C3F-4C65-03C3-F957DDA770E3}"/>
              </a:ext>
            </a:extLst>
          </p:cNvPr>
          <p:cNvSpPr txBox="1"/>
          <p:nvPr/>
        </p:nvSpPr>
        <p:spPr>
          <a:xfrm>
            <a:off x="10145073" y="176768"/>
            <a:ext cx="6890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EMG onsite lock</a:t>
            </a:r>
          </a:p>
        </p:txBody>
      </p:sp>
    </p:spTree>
    <p:extLst>
      <p:ext uri="{BB962C8B-B14F-4D97-AF65-F5344CB8AC3E}">
        <p14:creationId xmlns:p14="http://schemas.microsoft.com/office/powerpoint/2010/main" val="3888828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D352-C120-AE71-B12D-751FD5944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ITC for delta phase</a:t>
            </a:r>
            <a:br>
              <a:rPr lang="en-IE" dirty="0"/>
            </a:br>
            <a:endParaRPr lang="en-IE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9A92814-C57A-5A04-B2B2-40BD671173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1158" y="1825625"/>
            <a:ext cx="9729684" cy="4351338"/>
          </a:xfrm>
        </p:spPr>
      </p:pic>
    </p:spTree>
    <p:extLst>
      <p:ext uri="{BB962C8B-B14F-4D97-AF65-F5344CB8AC3E}">
        <p14:creationId xmlns:p14="http://schemas.microsoft.com/office/powerpoint/2010/main" val="3182413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CAD18-27A1-42BA-6932-C9539E424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1766A-48B3-8DD5-5806-89ABEC374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+mj-lt"/>
              <a:buAutoNum type="arabi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The scalp plot for FDI is clearly 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wider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and BCP 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narrower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(which strongly meet the hypo)</a:t>
            </a:r>
          </a:p>
          <a:p>
            <a:pPr algn="l" fontAlgn="base">
              <a:buFont typeface="+mj-lt"/>
              <a:buAutoNum type="arabi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The Contralateral and ipsilateral patten is 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inversed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compared to </a:t>
            </a:r>
            <a:r>
              <a:rPr lang="en-US" sz="2400" b="0" i="0" dirty="0" err="1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MuBeta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 </a:t>
            </a:r>
          </a:p>
          <a:p>
            <a:pPr algn="l" fontAlgn="base">
              <a:buFont typeface="+mj-lt"/>
              <a:buAutoNum type="arabi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(C3/C4 plot) It start at same level and have same saturation point</a:t>
            </a:r>
          </a:p>
          <a:p>
            <a:pPr algn="l" fontAlgn="base">
              <a:buFont typeface="+mj-lt"/>
              <a:buAutoNum type="arabi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(C3/C4 plot) The slope for the High/ low or FDI/BCP is different, and the diff between Contralateral and ipsilateral is observes after evidence onsite.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370316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6E452-3BC9-49C5-CF8E-5DD0BCED0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High vs Low </a:t>
            </a:r>
            <a:r>
              <a:rPr lang="zh-CN" altLang="en-US" dirty="0"/>
              <a:t>（</a:t>
            </a:r>
            <a:r>
              <a:rPr lang="en-US" altLang="zh-CN" dirty="0"/>
              <a:t>AVG C34</a:t>
            </a:r>
            <a:r>
              <a:rPr lang="zh-CN" altLang="en-US" dirty="0"/>
              <a:t>）</a:t>
            </a:r>
            <a:r>
              <a:rPr lang="en-US" altLang="zh-CN" dirty="0"/>
              <a:t> </a:t>
            </a:r>
            <a:r>
              <a:rPr lang="en-US" altLang="zh-CN" dirty="0">
                <a:highlight>
                  <a:srgbClr val="FFFF00"/>
                </a:highlight>
              </a:rPr>
              <a:t>Delta</a:t>
            </a:r>
            <a:endParaRPr lang="en-IE" dirty="0">
              <a:highlight>
                <a:srgbClr val="FFFF00"/>
              </a:highlight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4284E1-0F38-0F3C-36A1-27143AB64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7861" t="6744"/>
          <a:stretch/>
        </p:blipFill>
        <p:spPr>
          <a:xfrm>
            <a:off x="3848280" y="2270832"/>
            <a:ext cx="4914719" cy="37307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4D5985-86C8-23E3-FD94-0A53EACF6E5C}"/>
              </a:ext>
            </a:extLst>
          </p:cNvPr>
          <p:cNvSpPr txBox="1"/>
          <p:nvPr/>
        </p:nvSpPr>
        <p:spPr>
          <a:xfrm>
            <a:off x="7651531" y="61235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sz="1800" b="0" i="0" dirty="0">
                <a:solidFill>
                  <a:srgbClr val="A709F5"/>
                </a:solidFill>
                <a:effectLst/>
                <a:latin typeface="Menlo"/>
              </a:rPr>
              <a:t>Delta_SL_CR_HL.mat</a:t>
            </a:r>
            <a:endParaRPr lang="sv-SE" sz="1800" b="0" i="0" dirty="0">
              <a:effectLst/>
              <a:latin typeface="Menl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EC501B-6BDD-EFCC-431A-FD86ECC759FB}"/>
              </a:ext>
            </a:extLst>
          </p:cNvPr>
          <p:cNvSpPr txBox="1"/>
          <p:nvPr/>
        </p:nvSpPr>
        <p:spPr>
          <a:xfrm>
            <a:off x="10145073" y="176768"/>
            <a:ext cx="6890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Stimulate lock</a:t>
            </a:r>
          </a:p>
        </p:txBody>
      </p:sp>
    </p:spTree>
    <p:extLst>
      <p:ext uri="{BB962C8B-B14F-4D97-AF65-F5344CB8AC3E}">
        <p14:creationId xmlns:p14="http://schemas.microsoft.com/office/powerpoint/2010/main" val="349114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CCFB8-DCCF-D7C6-AC84-A99DAC0FD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FDI (wider)</a:t>
            </a:r>
            <a:endParaRPr lang="en-I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66E7DF-B62B-9CE5-900E-F433974A1F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3802" y="1825625"/>
            <a:ext cx="8564396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3AE9B9-C838-2031-E122-DC0B4BADE47D}"/>
              </a:ext>
            </a:extLst>
          </p:cNvPr>
          <p:cNvSpPr txBox="1"/>
          <p:nvPr/>
        </p:nvSpPr>
        <p:spPr>
          <a:xfrm>
            <a:off x="7068207" y="61235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 err="1">
                <a:solidFill>
                  <a:srgbClr val="A709F5"/>
                </a:solidFill>
                <a:effectLst/>
                <a:highlight>
                  <a:srgbClr val="FFFF00"/>
                </a:highlight>
                <a:latin typeface="Menlo"/>
              </a:rPr>
              <a:t>Delta</a:t>
            </a:r>
            <a:r>
              <a:rPr lang="en-IE" sz="1800" b="0" i="0" dirty="0" err="1">
                <a:solidFill>
                  <a:srgbClr val="A709F5"/>
                </a:solidFill>
                <a:effectLst/>
                <a:latin typeface="Menlo"/>
              </a:rPr>
              <a:t>_SL_CR_FDIBCP.mat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D0C7F6-4F6E-F32B-4AF3-8138F75778ED}"/>
              </a:ext>
            </a:extLst>
          </p:cNvPr>
          <p:cNvSpPr txBox="1"/>
          <p:nvPr/>
        </p:nvSpPr>
        <p:spPr>
          <a:xfrm>
            <a:off x="10145073" y="176768"/>
            <a:ext cx="6890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Stimulate lock</a:t>
            </a:r>
          </a:p>
        </p:txBody>
      </p:sp>
    </p:spTree>
    <p:extLst>
      <p:ext uri="{BB962C8B-B14F-4D97-AF65-F5344CB8AC3E}">
        <p14:creationId xmlns:p14="http://schemas.microsoft.com/office/powerpoint/2010/main" val="3730629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BA5E1-7647-9185-CEEA-04359ABF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BCP (narrower)</a:t>
            </a:r>
            <a:endParaRPr lang="en-I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8C4F83-7979-550B-6BD2-348F9DC3FA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3802" y="1825625"/>
            <a:ext cx="8564396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B68553-BCCB-C246-B48C-428532C409B0}"/>
              </a:ext>
            </a:extLst>
          </p:cNvPr>
          <p:cNvSpPr txBox="1"/>
          <p:nvPr/>
        </p:nvSpPr>
        <p:spPr>
          <a:xfrm>
            <a:off x="7068207" y="61235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 err="1">
                <a:solidFill>
                  <a:srgbClr val="A709F5"/>
                </a:solidFill>
                <a:effectLst/>
                <a:highlight>
                  <a:srgbClr val="FFFF00"/>
                </a:highlight>
                <a:latin typeface="Menlo"/>
              </a:rPr>
              <a:t>Delta</a:t>
            </a:r>
            <a:r>
              <a:rPr lang="en-IE" sz="1800" b="0" i="0" dirty="0" err="1">
                <a:solidFill>
                  <a:srgbClr val="A709F5"/>
                </a:solidFill>
                <a:effectLst/>
                <a:latin typeface="Menlo"/>
              </a:rPr>
              <a:t>_SL_CR_FDIBCP.mat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2EFCBA-DACC-BB10-1340-077186AE5BE1}"/>
              </a:ext>
            </a:extLst>
          </p:cNvPr>
          <p:cNvSpPr txBox="1"/>
          <p:nvPr/>
        </p:nvSpPr>
        <p:spPr>
          <a:xfrm>
            <a:off x="10145073" y="176768"/>
            <a:ext cx="6890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Stimulate lock</a:t>
            </a:r>
          </a:p>
        </p:txBody>
      </p:sp>
    </p:spTree>
    <p:extLst>
      <p:ext uri="{BB962C8B-B14F-4D97-AF65-F5344CB8AC3E}">
        <p14:creationId xmlns:p14="http://schemas.microsoft.com/office/powerpoint/2010/main" val="3487420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54538-1EAB-39E9-AEFA-B9B7FF53E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AVG C34 Delta (average C34 because FDIBCP location diff)</a:t>
            </a:r>
            <a:endParaRPr lang="en-I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161DFD-A25D-1205-9372-3DFB62F750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7536" t="6202"/>
          <a:stretch/>
        </p:blipFill>
        <p:spPr>
          <a:xfrm>
            <a:off x="3830946" y="2249164"/>
            <a:ext cx="4932054" cy="37523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2CD17B-2159-B6E8-7584-9E4994D7B66A}"/>
              </a:ext>
            </a:extLst>
          </p:cNvPr>
          <p:cNvSpPr txBox="1"/>
          <p:nvPr/>
        </p:nvSpPr>
        <p:spPr>
          <a:xfrm>
            <a:off x="7068207" y="61235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 err="1">
                <a:solidFill>
                  <a:srgbClr val="A709F5"/>
                </a:solidFill>
                <a:effectLst/>
                <a:highlight>
                  <a:srgbClr val="FFFF00"/>
                </a:highlight>
                <a:latin typeface="Menlo"/>
              </a:rPr>
              <a:t>Delta</a:t>
            </a:r>
            <a:r>
              <a:rPr lang="en-IE" sz="1800" b="0" i="0" dirty="0" err="1">
                <a:solidFill>
                  <a:srgbClr val="A709F5"/>
                </a:solidFill>
                <a:effectLst/>
                <a:latin typeface="Menlo"/>
              </a:rPr>
              <a:t>_SL_CR_FDIBCP.mat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E55AA-AE0A-8646-A2A4-49ED3C0D9380}"/>
              </a:ext>
            </a:extLst>
          </p:cNvPr>
          <p:cNvSpPr txBox="1"/>
          <p:nvPr/>
        </p:nvSpPr>
        <p:spPr>
          <a:xfrm>
            <a:off x="10145073" y="176768"/>
            <a:ext cx="6890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Stimulate lock</a:t>
            </a:r>
          </a:p>
        </p:txBody>
      </p:sp>
    </p:spTree>
    <p:extLst>
      <p:ext uri="{BB962C8B-B14F-4D97-AF65-F5344CB8AC3E}">
        <p14:creationId xmlns:p14="http://schemas.microsoft.com/office/powerpoint/2010/main" val="323090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AF0AC-F156-833B-7B65-0F55E8763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High vs Low AVG C34</a:t>
            </a:r>
            <a:endParaRPr lang="en-I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85C4B4-0B33-BE3B-BBE4-4E0FBED852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9000" y="2001044"/>
            <a:ext cx="5334000" cy="40005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B18EFE-A2C0-C2FA-E6F9-2E2D138C71B8}"/>
              </a:ext>
            </a:extLst>
          </p:cNvPr>
          <p:cNvSpPr txBox="1"/>
          <p:nvPr/>
        </p:nvSpPr>
        <p:spPr>
          <a:xfrm>
            <a:off x="7684681" y="5942568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 err="1">
                <a:solidFill>
                  <a:srgbClr val="A709F5"/>
                </a:solidFill>
                <a:effectLst/>
                <a:highlight>
                  <a:srgbClr val="FFFF00"/>
                </a:highlight>
                <a:latin typeface="Menlo"/>
              </a:rPr>
              <a:t>Delta</a:t>
            </a:r>
            <a:r>
              <a:rPr lang="en-IE" sz="1800" b="0" i="0" dirty="0" err="1">
                <a:solidFill>
                  <a:srgbClr val="A709F5"/>
                </a:solidFill>
                <a:effectLst/>
                <a:latin typeface="Menlo"/>
              </a:rPr>
              <a:t>_EOL_HL.mat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7D4140-7276-8974-94C8-546C8EA89550}"/>
              </a:ext>
            </a:extLst>
          </p:cNvPr>
          <p:cNvSpPr txBox="1"/>
          <p:nvPr/>
        </p:nvSpPr>
        <p:spPr>
          <a:xfrm>
            <a:off x="10145073" y="176768"/>
            <a:ext cx="6890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EMG onsite lock</a:t>
            </a:r>
          </a:p>
        </p:txBody>
      </p:sp>
    </p:spTree>
    <p:extLst>
      <p:ext uri="{BB962C8B-B14F-4D97-AF65-F5344CB8AC3E}">
        <p14:creationId xmlns:p14="http://schemas.microsoft.com/office/powerpoint/2010/main" val="2236346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C71E3-10D6-74DC-23FB-1F566B88C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FDI</a:t>
            </a:r>
            <a:endParaRPr lang="en-IE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8333F38-65A6-997E-A13D-E8A9F8004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3802" y="1825625"/>
            <a:ext cx="8564396" cy="435133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7CBCC6-3F7F-03B5-D5B3-985F0AB419CD}"/>
              </a:ext>
            </a:extLst>
          </p:cNvPr>
          <p:cNvSpPr txBox="1"/>
          <p:nvPr/>
        </p:nvSpPr>
        <p:spPr>
          <a:xfrm>
            <a:off x="7950495" y="6311900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0" i="0" dirty="0" err="1">
                <a:solidFill>
                  <a:srgbClr val="A709F5"/>
                </a:solidFill>
                <a:effectLst/>
                <a:latin typeface="Menlo"/>
              </a:rPr>
              <a:t>Delta_EOL_FDIBCP.mat</a:t>
            </a:r>
            <a:endParaRPr lang="en-IE" sz="1800" b="0" i="0" dirty="0">
              <a:effectLst/>
              <a:latin typeface="Menl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5ED5A7-595D-B517-7267-F45C86336508}"/>
              </a:ext>
            </a:extLst>
          </p:cNvPr>
          <p:cNvSpPr txBox="1"/>
          <p:nvPr/>
        </p:nvSpPr>
        <p:spPr>
          <a:xfrm>
            <a:off x="10145073" y="176768"/>
            <a:ext cx="6890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EMG onsite lock</a:t>
            </a:r>
          </a:p>
        </p:txBody>
      </p:sp>
    </p:spTree>
    <p:extLst>
      <p:ext uri="{BB962C8B-B14F-4D97-AF65-F5344CB8AC3E}">
        <p14:creationId xmlns:p14="http://schemas.microsoft.com/office/powerpoint/2010/main" val="3302232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433</Words>
  <Application>Microsoft Office PowerPoint</Application>
  <PresentationFormat>Widescreen</PresentationFormat>
  <Paragraphs>39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Menlo</vt:lpstr>
      <vt:lpstr>Aptos</vt:lpstr>
      <vt:lpstr>Aptos Display</vt:lpstr>
      <vt:lpstr>Arial</vt:lpstr>
      <vt:lpstr>Office Theme</vt:lpstr>
      <vt:lpstr>PowerPoint Presentation</vt:lpstr>
      <vt:lpstr>ITC for delta phase </vt:lpstr>
      <vt:lpstr>PowerPoint Presentation</vt:lpstr>
      <vt:lpstr>High vs Low （AVG C34） Delta</vt:lpstr>
      <vt:lpstr>FDI (wider)</vt:lpstr>
      <vt:lpstr>BCP (narrower)</vt:lpstr>
      <vt:lpstr>AVG C34 Delta (average C34 because FDIBCP location diff)</vt:lpstr>
      <vt:lpstr>High vs Low AVG C34</vt:lpstr>
      <vt:lpstr>FDI</vt:lpstr>
      <vt:lpstr>BCP</vt:lpstr>
      <vt:lpstr>AVG C34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Liang Tong</dc:creator>
  <cp:lastModifiedBy>Liang Tong</cp:lastModifiedBy>
  <cp:revision>1</cp:revision>
  <dcterms:created xsi:type="dcterms:W3CDTF">2024-10-18T11:11:23Z</dcterms:created>
  <dcterms:modified xsi:type="dcterms:W3CDTF">2024-10-18T11:19:41Z</dcterms:modified>
</cp:coreProperties>
</file>

<file path=docProps/thumbnail.jpeg>
</file>